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8" r:id="rId2"/>
    <p:sldId id="269" r:id="rId3"/>
    <p:sldId id="270" r:id="rId4"/>
    <p:sldId id="271" r:id="rId5"/>
    <p:sldId id="272" r:id="rId6"/>
    <p:sldId id="273" r:id="rId7"/>
    <p:sldId id="275" r:id="rId8"/>
    <p:sldId id="274" r:id="rId9"/>
    <p:sldId id="266" r:id="rId10"/>
    <p:sldId id="265" r:id="rId11"/>
    <p:sldId id="27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5" autoAdjust="0"/>
    <p:restoredTop sz="94660" autoAdjust="0"/>
  </p:normalViewPr>
  <p:slideViewPr>
    <p:cSldViewPr>
      <p:cViewPr varScale="1">
        <p:scale>
          <a:sx n="85" d="100"/>
          <a:sy n="85" d="100"/>
        </p:scale>
        <p:origin x="48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406779-51F5-4978-99F7-B6A7194B8882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E67B7B1B-E0FB-446B-B95C-9E7BBFF54306}">
      <dgm:prSet phldrT="[Text]" custT="1"/>
      <dgm:spPr>
        <a:solidFill>
          <a:schemeClr val="accent4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en-US" sz="3200" dirty="0" smtClean="0"/>
            <a:t>A</a:t>
          </a:r>
          <a:endParaRPr lang="en-US" sz="3200" dirty="0"/>
        </a:p>
      </dgm:t>
    </dgm:pt>
    <dgm:pt modelId="{8618DBF3-9E89-4440-BEDE-6A04ADE365EC}" type="parTrans" cxnId="{363FE7E5-CBCC-4DF0-ACC9-FAA1333B9FC4}">
      <dgm:prSet/>
      <dgm:spPr/>
      <dgm:t>
        <a:bodyPr/>
        <a:lstStyle/>
        <a:p>
          <a:endParaRPr lang="en-US"/>
        </a:p>
      </dgm:t>
    </dgm:pt>
    <dgm:pt modelId="{37DEB36F-2E92-4DCD-A7C1-CA490B6CD5B7}" type="sibTrans" cxnId="{363FE7E5-CBCC-4DF0-ACC9-FAA1333B9FC4}">
      <dgm:prSet/>
      <dgm:spPr/>
      <dgm:t>
        <a:bodyPr/>
        <a:lstStyle/>
        <a:p>
          <a:endParaRPr lang="en-US"/>
        </a:p>
      </dgm:t>
    </dgm:pt>
    <dgm:pt modelId="{0D969BF2-C3E7-4E52-84C3-45E8AE81F226}" type="pres">
      <dgm:prSet presAssocID="{F8406779-51F5-4978-99F7-B6A7194B8882}" presName="compositeShape" presStyleCnt="0">
        <dgm:presLayoutVars>
          <dgm:chMax val="7"/>
          <dgm:dir/>
          <dgm:resizeHandles val="exact"/>
        </dgm:presLayoutVars>
      </dgm:prSet>
      <dgm:spPr/>
    </dgm:pt>
    <dgm:pt modelId="{A3A6F7C2-9D68-4E66-BA99-998A26CB696B}" type="pres">
      <dgm:prSet presAssocID="{E67B7B1B-E0FB-446B-B95C-9E7BBFF54306}" presName="circ1TxSh" presStyleLbl="vennNode1" presStyleIdx="0" presStyleCnt="1" custScaleX="52500" custScaleY="48750"/>
      <dgm:spPr/>
    </dgm:pt>
  </dgm:ptLst>
  <dgm:cxnLst>
    <dgm:cxn modelId="{FB4B002E-1FFE-4E60-95F9-CAF4336956AA}" type="presOf" srcId="{E67B7B1B-E0FB-446B-B95C-9E7BBFF54306}" destId="{A3A6F7C2-9D68-4E66-BA99-998A26CB696B}" srcOrd="0" destOrd="0" presId="urn:microsoft.com/office/officeart/2005/8/layout/venn1"/>
    <dgm:cxn modelId="{363FE7E5-CBCC-4DF0-ACC9-FAA1333B9FC4}" srcId="{F8406779-51F5-4978-99F7-B6A7194B8882}" destId="{E67B7B1B-E0FB-446B-B95C-9E7BBFF54306}" srcOrd="0" destOrd="0" parTransId="{8618DBF3-9E89-4440-BEDE-6A04ADE365EC}" sibTransId="{37DEB36F-2E92-4DCD-A7C1-CA490B6CD5B7}"/>
    <dgm:cxn modelId="{A37FECD0-5891-4098-B92A-D2CCD8B5DEF9}" type="presOf" srcId="{F8406779-51F5-4978-99F7-B6A7194B8882}" destId="{0D969BF2-C3E7-4E52-84C3-45E8AE81F226}" srcOrd="0" destOrd="0" presId="urn:microsoft.com/office/officeart/2005/8/layout/venn1"/>
    <dgm:cxn modelId="{75F5981D-3C61-45C8-96AE-CA5F224515C9}" type="presParOf" srcId="{0D969BF2-C3E7-4E52-84C3-45E8AE81F226}" destId="{A3A6F7C2-9D68-4E66-BA99-998A26CB696B}" srcOrd="0" destOrd="0" presId="urn:microsoft.com/office/officeart/2005/8/layout/venn1"/>
  </dgm:cxnLst>
  <dgm:bg/>
  <dgm:whole>
    <a:ln>
      <a:solidFill>
        <a:schemeClr val="tx1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A6F7C2-9D68-4E66-BA99-998A26CB696B}">
      <dsp:nvSpPr>
        <dsp:cNvPr id="0" name=""/>
        <dsp:cNvSpPr/>
      </dsp:nvSpPr>
      <dsp:spPr>
        <a:xfrm>
          <a:off x="1300162" y="813593"/>
          <a:ext cx="1666875" cy="1547812"/>
        </a:xfrm>
        <a:prstGeom prst="ellipse">
          <a:avLst/>
        </a:prstGeom>
        <a:solidFill>
          <a:schemeClr val="accent4">
            <a:lumMod val="60000"/>
            <a:lumOff val="40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A</a:t>
          </a:r>
          <a:endParaRPr lang="en-US" sz="3200" kern="1200" dirty="0"/>
        </a:p>
      </dsp:txBody>
      <dsp:txXfrm>
        <a:off x="1544270" y="1040265"/>
        <a:ext cx="1178659" cy="10944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E9E57-B026-4B5A-B3E8-8A48562FE2B8}" type="datetimeFigureOut">
              <a:rPr lang="en-US" smtClean="0"/>
              <a:pPr/>
              <a:t>1/12/2016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95F4E-C860-47AA-8D4E-D983800C9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557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13EAB-EFEA-4875-804C-911F1AE3F8D5}" type="datetime1">
              <a:rPr lang="en-US" smtClean="0"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C1DBC-04C1-49C2-BBEC-297130287EE7}" type="datetime1">
              <a:rPr lang="en-US" smtClean="0"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D498-C79B-446A-BA23-8E9B3C50A735}" type="datetime1">
              <a:rPr lang="en-US" smtClean="0"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5AAA-1E6E-44EC-99B2-6365473E2299}" type="datetime1">
              <a:rPr lang="en-US" smtClean="0"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4FDA5-2FE4-4C91-9B7A-A2829B0A49FC}" type="datetime1">
              <a:rPr lang="en-US" smtClean="0"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B69A3-C87E-4566-9134-665EE2CEADEC}" type="datetime1">
              <a:rPr lang="en-US" smtClean="0"/>
              <a:t>1/12/2016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9C783-20A5-42FB-985A-CDB46921970B}" type="datetime1">
              <a:rPr lang="en-US" smtClean="0"/>
              <a:t>1/12/2016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8F9C2-F8FB-4F8E-91F7-2E0588A59508}" type="datetime1">
              <a:rPr lang="en-US" smtClean="0"/>
              <a:t>1/12/2016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FBDCD-7294-4968-AEA6-1AD0CB313AE3}" type="datetime1">
              <a:rPr lang="en-US" smtClean="0"/>
              <a:t>1/12/2016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72A52-FE5B-4175-9EB3-E6DFA59BF791}" type="datetime1">
              <a:rPr lang="en-US" smtClean="0"/>
              <a:t>1/12/2016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CA48-DD18-4C21-933B-F6A14B6F96B6}" type="datetime1">
              <a:rPr lang="en-US" smtClean="0"/>
              <a:t>1/12/2016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C68C7-05EA-45B7-AA74-A94D988EF4C5}" type="datetime1">
              <a:rPr lang="en-US" smtClean="0"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3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hyperlink" Target="http://www.texample.net/media/tikz/examples/PDF/set-operations-illustrated-with-venn-diagrams.pdf" TargetMode="External"/><Relationship Id="rId4" Type="http://schemas.openxmlformats.org/officeDocument/2006/relationships/image" Target="../media/image9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Chapter 1: Outcomes, Events, and Sample Spaces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1143000"/>
            <a:ext cx="5029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2971800" y="6324600"/>
            <a:ext cx="468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http://www.thescientificcartoonist.com/?p=102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3886200" y="2590800"/>
            <a:ext cx="838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495800" y="3612931"/>
            <a:ext cx="838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352800" y="3581400"/>
            <a:ext cx="838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372304" y="3288268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men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178424" y="3243599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men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05300" y="2219575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men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1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022" y="0"/>
            <a:ext cx="8229600" cy="1143000"/>
          </a:xfrm>
        </p:spPr>
        <p:txBody>
          <a:bodyPr/>
          <a:lstStyle/>
          <a:p>
            <a:r>
              <a:rPr lang="en-US" dirty="0" err="1" smtClean="0"/>
              <a:t>DeMorgan’s</a:t>
            </a:r>
            <a:r>
              <a:rPr lang="en-US" dirty="0" smtClean="0"/>
              <a:t>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r>
              <a:rPr lang="en-US" dirty="0" smtClean="0"/>
              <a:t>Theorem </a:t>
            </a:r>
            <a:r>
              <a:rPr lang="en-US" dirty="0" smtClean="0"/>
              <a:t>1.23 </a:t>
            </a:r>
            <a:r>
              <a:rPr lang="en-US" dirty="0" err="1" smtClean="0"/>
              <a:t>DeMorgan’s</a:t>
            </a:r>
            <a:r>
              <a:rPr lang="en-US" dirty="0" smtClean="0"/>
              <a:t> first law</a:t>
            </a:r>
          </a:p>
          <a:p>
            <a:pPr marL="0" indent="0">
              <a:buNone/>
            </a:pPr>
            <a:r>
              <a:rPr lang="en-US" dirty="0" smtClean="0"/>
              <a:t>    For a finite or infinite collection of events, A</a:t>
            </a:r>
            <a:r>
              <a:rPr lang="en-US" baseline="-25000" dirty="0" smtClean="0"/>
              <a:t>1</a:t>
            </a:r>
            <a:r>
              <a:rPr lang="en-US" dirty="0" smtClean="0"/>
              <a:t>, A</a:t>
            </a:r>
            <a:r>
              <a:rPr lang="en-US" baseline="-25000" dirty="0" smtClean="0"/>
              <a:t>2</a:t>
            </a:r>
            <a:r>
              <a:rPr lang="en-US" dirty="0" smtClean="0"/>
              <a:t>, …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                                    (A U B)</a:t>
            </a:r>
            <a:r>
              <a:rPr lang="en-US" baseline="30000" dirty="0" smtClean="0"/>
              <a:t>C</a:t>
            </a:r>
            <a:r>
              <a:rPr lang="en-US" dirty="0" smtClean="0"/>
              <a:t> = A</a:t>
            </a:r>
            <a:r>
              <a:rPr lang="en-US" baseline="30000" dirty="0" smtClean="0"/>
              <a:t>C</a:t>
            </a:r>
            <a:r>
              <a:rPr lang="en-US" dirty="0" smtClean="0"/>
              <a:t> ∩ B</a:t>
            </a:r>
            <a:r>
              <a:rPr lang="en-US" baseline="30000" dirty="0" smtClean="0"/>
              <a:t>C</a:t>
            </a:r>
            <a:endParaRPr lang="en-US" dirty="0" smtClean="0"/>
          </a:p>
          <a:p>
            <a:pPr>
              <a:buNone/>
            </a:pPr>
            <a:endParaRPr lang="en-US" dirty="0"/>
          </a:p>
          <a:p>
            <a:r>
              <a:rPr lang="en-US" dirty="0"/>
              <a:t>Theorem </a:t>
            </a:r>
            <a:r>
              <a:rPr lang="en-US" dirty="0" smtClean="0"/>
              <a:t>1.24 </a:t>
            </a:r>
            <a:r>
              <a:rPr lang="en-US" dirty="0" err="1"/>
              <a:t>DeMorgan’s</a:t>
            </a:r>
            <a:r>
              <a:rPr lang="en-US" dirty="0"/>
              <a:t> </a:t>
            </a:r>
            <a:r>
              <a:rPr lang="en-US" dirty="0" smtClean="0"/>
              <a:t>second law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For a finite or infinite collection of events, A</a:t>
            </a:r>
            <a:r>
              <a:rPr lang="en-US" baseline="-25000" dirty="0"/>
              <a:t>1</a:t>
            </a:r>
            <a:r>
              <a:rPr lang="en-US" dirty="0"/>
              <a:t>, A</a:t>
            </a:r>
            <a:r>
              <a:rPr lang="en-US" baseline="-25000" dirty="0"/>
              <a:t>2</a:t>
            </a:r>
            <a:r>
              <a:rPr lang="en-US" dirty="0"/>
              <a:t>, …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(A ∩ B)</a:t>
            </a:r>
            <a:r>
              <a:rPr lang="en-US" baseline="30000" dirty="0" smtClean="0"/>
              <a:t>C</a:t>
            </a:r>
            <a:r>
              <a:rPr lang="en-US" dirty="0" smtClean="0"/>
              <a:t> = A</a:t>
            </a:r>
            <a:r>
              <a:rPr lang="en-US" baseline="30000" dirty="0" smtClean="0"/>
              <a:t>C</a:t>
            </a:r>
            <a:r>
              <a:rPr lang="en-US" dirty="0" smtClean="0"/>
              <a:t> U B</a:t>
            </a:r>
            <a:r>
              <a:rPr lang="en-US" baseline="30000" dirty="0" smtClean="0"/>
              <a:t>C</a:t>
            </a:r>
            <a:endParaRPr lang="en-US" dirty="0" smtClean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850545"/>
              </p:ext>
            </p:extLst>
          </p:nvPr>
        </p:nvGraphicFramePr>
        <p:xfrm>
          <a:off x="460022" y="2286000"/>
          <a:ext cx="2794000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2" name="Equation" r:id="rId3" imgW="2793960" imgH="1307880" progId="Equation.DSMT4">
                  <p:embed/>
                </p:oleObj>
              </mc:Choice>
              <mc:Fallback>
                <p:oleObj name="Equation" r:id="rId3" imgW="2793960" imgH="1307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0022" y="2286000"/>
                        <a:ext cx="2794000" cy="1308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948631"/>
              </p:ext>
            </p:extLst>
          </p:nvPr>
        </p:nvGraphicFramePr>
        <p:xfrm>
          <a:off x="465666" y="4717344"/>
          <a:ext cx="2794000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3" name="Equation" r:id="rId5" imgW="2793960" imgH="1307880" progId="Equation.DSMT4">
                  <p:embed/>
                </p:oleObj>
              </mc:Choice>
              <mc:Fallback>
                <p:oleObj name="Equation" r:id="rId5" imgW="2793960" imgH="1307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5666" y="4717344"/>
                        <a:ext cx="2794000" cy="1308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Cartesian Product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All possible combinations.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 = {1,2}	A</a:t>
            </a:r>
            <a:r>
              <a:rPr lang="en-US" baseline="-25000" dirty="0" smtClean="0"/>
              <a:t>2</a:t>
            </a:r>
            <a:r>
              <a:rPr lang="en-US" dirty="0"/>
              <a:t> </a:t>
            </a:r>
            <a:r>
              <a:rPr lang="en-US" dirty="0" smtClean="0"/>
              <a:t>= {</a:t>
            </a:r>
            <a:r>
              <a:rPr lang="en-US" dirty="0" err="1" smtClean="0"/>
              <a:t>a,b</a:t>
            </a: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 X A</a:t>
            </a:r>
            <a:r>
              <a:rPr lang="en-US" baseline="-25000" dirty="0" smtClean="0"/>
              <a:t>2</a:t>
            </a:r>
            <a:r>
              <a:rPr lang="en-US" dirty="0" smtClean="0"/>
              <a:t> = {(1,a), (1,b), (2,a), 2,b)}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9491013"/>
              </p:ext>
            </p:extLst>
          </p:nvPr>
        </p:nvGraphicFramePr>
        <p:xfrm>
          <a:off x="533400" y="2209800"/>
          <a:ext cx="6851006" cy="11082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3" imgW="3136900" imgH="520700" progId="Equation.DSMT4">
                  <p:embed/>
                </p:oleObj>
              </mc:Choice>
              <mc:Fallback>
                <p:oleObj name="Equation" r:id="rId3" imgW="3136900" imgH="5207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209800"/>
                        <a:ext cx="6851006" cy="11082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941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659047"/>
              </p:ext>
            </p:extLst>
          </p:nvPr>
        </p:nvGraphicFramePr>
        <p:xfrm>
          <a:off x="1546578" y="1570514"/>
          <a:ext cx="6096000" cy="2316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4400"/>
                <a:gridCol w="5181600"/>
              </a:tblGrid>
              <a:tr h="14732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Integers</a:t>
                      </a:r>
                      <a:endParaRPr lang="en-US" sz="3200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Natural</a:t>
                      </a:r>
                      <a:r>
                        <a:rPr lang="en-US" sz="3200" baseline="0" dirty="0" smtClean="0"/>
                        <a:t> numbers</a:t>
                      </a:r>
                      <a:endParaRPr lang="en-US" sz="3200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Real Numbers</a:t>
                      </a:r>
                      <a:endParaRPr lang="en-US" sz="3200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Fractions</a:t>
                      </a:r>
                      <a:endParaRPr lang="en-US" sz="32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1184765"/>
              </p:ext>
            </p:extLst>
          </p:nvPr>
        </p:nvGraphicFramePr>
        <p:xfrm>
          <a:off x="1775178" y="1694003"/>
          <a:ext cx="3048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3" imgW="304560" imgH="330120" progId="Equation.DSMT4">
                  <p:embed/>
                </p:oleObj>
              </mc:Choice>
              <mc:Fallback>
                <p:oleObj name="Equation" r:id="rId3" imgW="30456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75178" y="1694003"/>
                        <a:ext cx="3048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9360164"/>
              </p:ext>
            </p:extLst>
          </p:nvPr>
        </p:nvGraphicFramePr>
        <p:xfrm>
          <a:off x="1778000" y="2267744"/>
          <a:ext cx="3302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5" imgW="330120" imgH="342720" progId="Equation.DSMT4">
                  <p:embed/>
                </p:oleObj>
              </mc:Choice>
              <mc:Fallback>
                <p:oleObj name="Equation" r:id="rId5" imgW="33012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78000" y="2267744"/>
                        <a:ext cx="330200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6365103"/>
              </p:ext>
            </p:extLst>
          </p:nvPr>
        </p:nvGraphicFramePr>
        <p:xfrm>
          <a:off x="1778000" y="2854185"/>
          <a:ext cx="3302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7" imgW="330120" imgH="330120" progId="Equation.DSMT4">
                  <p:embed/>
                </p:oleObj>
              </mc:Choice>
              <mc:Fallback>
                <p:oleObj name="Equation" r:id="rId7" imgW="33012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78000" y="2854185"/>
                        <a:ext cx="3302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2326133"/>
              </p:ext>
            </p:extLst>
          </p:nvPr>
        </p:nvGraphicFramePr>
        <p:xfrm>
          <a:off x="1794934" y="3461793"/>
          <a:ext cx="3429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9" imgW="342720" imgH="406080" progId="Equation.DSMT4">
                  <p:embed/>
                </p:oleObj>
              </mc:Choice>
              <mc:Fallback>
                <p:oleObj name="Equation" r:id="rId9" imgW="34272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794934" y="3461793"/>
                        <a:ext cx="342900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6347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this part is about</a:t>
            </a:r>
          </a:p>
          <a:p>
            <a:r>
              <a:rPr lang="en-US" dirty="0" smtClean="0"/>
              <a:t>Objectives for the part</a:t>
            </a:r>
          </a:p>
          <a:p>
            <a:r>
              <a:rPr lang="en-US" dirty="0" smtClean="0"/>
              <a:t>Math Skills</a:t>
            </a:r>
          </a:p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191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67"/>
            <a:ext cx="8229600" cy="1143000"/>
          </a:xfrm>
        </p:spPr>
        <p:txBody>
          <a:bodyPr/>
          <a:lstStyle/>
          <a:p>
            <a:r>
              <a:rPr lang="en-US" dirty="0" smtClean="0"/>
              <a:t>Objectives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6868"/>
            <a:ext cx="8229600" cy="4949296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Define basic terms related to probability and events.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Use proper set notation for events.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Characterize the possible outcomes, when something random occurs.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Describe the events into which outcomes can be grouped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Assign probabilities to events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sz="3200" dirty="0" smtClean="0"/>
              <a:t>Perform calculations using probability rules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343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Calculate whether two or more events are independent.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Calculate the probability of an event occurring, given that another event occurred.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 smtClean="0"/>
              <a:t>Calculate the conditional probability of an event using Bayes’ Theorem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288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Notation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𝑡h𝑖𝑛𝑔𝑠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𝑖𝑛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𝑡h𝑒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𝑠𝑒𝑡</m:t>
                                </m:r>
                              </m:e>
                            </m:mr>
                          </m:m>
                        </m:e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𝑐𝑜𝑛𝑑𝑖𝑡𝑖𝑜𝑛𝑠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𝑜𝑛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𝑡h𝑒𝑠𝑒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𝑡h𝑖𝑛𝑔𝑠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Subset: part of a set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x </a:t>
                </a:r>
                <a:r>
                  <a:rPr lang="en-US" dirty="0" smtClean="0">
                    <a:sym typeface="Symbol" panose="05050102010706020507" pitchFamily="18" charset="2"/>
                  </a:rPr>
                  <a:t> A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795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Venn Diagrams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Graphical way to describe sets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411639552"/>
              </p:ext>
            </p:extLst>
          </p:nvPr>
        </p:nvGraphicFramePr>
        <p:xfrm>
          <a:off x="2133600" y="2667000"/>
          <a:ext cx="4267200" cy="317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2362200" y="2819400"/>
            <a:ext cx="3738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200" i="1" dirty="0" smtClean="0"/>
              <a:t>S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88517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582" y="0"/>
            <a:ext cx="8229600" cy="1143000"/>
          </a:xfrm>
        </p:spPr>
        <p:txBody>
          <a:bodyPr/>
          <a:lstStyle/>
          <a:p>
            <a:r>
              <a:rPr lang="en-US" dirty="0" smtClean="0"/>
              <a:t>Set Theory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146" name="Picture 2" descr="http://revisionworld.com/sites/revisionworld.com/files/imce/unio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360" y="1115206"/>
            <a:ext cx="3371850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revisionworld.com/sites/revisionworld.com/files/imce/intersection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6223" y="1119968"/>
            <a:ext cx="3352800" cy="2085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revisionworld.com/sites/revisionworld.com/files/imce/complement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518" y="3933824"/>
            <a:ext cx="3352800" cy="2085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Set operations illustrated with Venn diagrams">
            <a:hlinkClick r:id="rId5"/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00" t="62400"/>
          <a:stretch/>
        </p:blipFill>
        <p:spPr bwMode="auto">
          <a:xfrm>
            <a:off x="5102894" y="4139685"/>
            <a:ext cx="2400300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47367" y="3228783"/>
            <a:ext cx="2303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Union: A U B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4876820" y="3228783"/>
            <a:ext cx="33145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Intersection: A ∩ B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734172" y="5955820"/>
            <a:ext cx="29302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Complement: A</a:t>
            </a:r>
            <a:r>
              <a:rPr lang="en-US" sz="3200" baseline="30000" dirty="0" smtClean="0"/>
              <a:t>C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5136761" y="5955820"/>
            <a:ext cx="25517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Setminus</a:t>
            </a:r>
            <a:r>
              <a:rPr lang="en-US" sz="3200" dirty="0" smtClean="0"/>
              <a:t>: A\B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902135" y="1415534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</a:t>
            </a:r>
            <a:endParaRPr lang="en-US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5086283" y="1410904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</a:t>
            </a:r>
            <a:endParaRPr lang="en-US" i="1" dirty="0"/>
          </a:p>
        </p:txBody>
      </p:sp>
      <p:sp>
        <p:nvSpPr>
          <p:cNvPr id="18" name="TextBox 17"/>
          <p:cNvSpPr txBox="1"/>
          <p:nvPr/>
        </p:nvSpPr>
        <p:spPr>
          <a:xfrm>
            <a:off x="4930625" y="411425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</a:t>
            </a:r>
            <a:endParaRPr lang="en-US" i="1" dirty="0"/>
          </a:p>
        </p:txBody>
      </p:sp>
      <p:sp>
        <p:nvSpPr>
          <p:cNvPr id="19" name="TextBox 18"/>
          <p:cNvSpPr txBox="1"/>
          <p:nvPr/>
        </p:nvSpPr>
        <p:spPr>
          <a:xfrm>
            <a:off x="902135" y="4140342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</a:t>
            </a:r>
            <a:endParaRPr lang="en-US" i="1" dirty="0"/>
          </a:p>
        </p:txBody>
      </p:sp>
      <p:sp>
        <p:nvSpPr>
          <p:cNvPr id="13" name="Rectangle 12"/>
          <p:cNvSpPr/>
          <p:nvPr/>
        </p:nvSpPr>
        <p:spPr>
          <a:xfrm>
            <a:off x="4882464" y="4059260"/>
            <a:ext cx="2762263" cy="16508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4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Theory: </a:t>
            </a:r>
            <a:r>
              <a:rPr lang="en-US" dirty="0" smtClean="0"/>
              <a:t>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Let </a:t>
            </a:r>
            <a:r>
              <a:rPr lang="en-US" dirty="0"/>
              <a:t>A, B, and C be subsets of </a:t>
            </a:r>
            <a:r>
              <a:rPr lang="en-US" i="1" dirty="0"/>
              <a:t>S</a:t>
            </a:r>
            <a:r>
              <a:rPr lang="en-US" dirty="0"/>
              <a:t>. Then</a:t>
            </a:r>
          </a:p>
          <a:p>
            <a:r>
              <a:rPr lang="en-US" dirty="0" smtClean="0"/>
              <a:t>Distributive </a:t>
            </a:r>
            <a:r>
              <a:rPr lang="en-US" dirty="0"/>
              <a:t>Laws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a</a:t>
            </a:r>
            <a:r>
              <a:rPr lang="en-US" dirty="0"/>
              <a:t>) A ∩ (B U C) = (A ∩ B) U (A ∩ C)</a:t>
            </a:r>
          </a:p>
          <a:p>
            <a:pPr>
              <a:buNone/>
            </a:pPr>
            <a:r>
              <a:rPr lang="en-US" dirty="0"/>
              <a:t>	b) A U (B ∩ C) = (A U B) ∩ (A U C</a:t>
            </a:r>
            <a:r>
              <a:rPr lang="en-US" dirty="0" smtClean="0"/>
              <a:t>)</a:t>
            </a:r>
          </a:p>
          <a:p>
            <a:r>
              <a:rPr lang="en-US" dirty="0" smtClean="0"/>
              <a:t>Commutative Laws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a</a:t>
            </a:r>
            <a:r>
              <a:rPr lang="en-US" dirty="0"/>
              <a:t>) A ∩ B = B ∩ A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b</a:t>
            </a:r>
            <a:r>
              <a:rPr lang="en-US" dirty="0"/>
              <a:t>) A U B = B U A</a:t>
            </a:r>
          </a:p>
          <a:p>
            <a:r>
              <a:rPr lang="en-US" dirty="0" smtClean="0"/>
              <a:t>Associative Laws</a:t>
            </a:r>
            <a:endParaRPr lang="en-US" dirty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a) </a:t>
            </a:r>
            <a:r>
              <a:rPr lang="en-US" dirty="0" smtClean="0"/>
              <a:t>A ∩ (B ∩ C) = (A ∩ B) ∩ C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b) </a:t>
            </a:r>
            <a:r>
              <a:rPr lang="en-US" dirty="0" smtClean="0"/>
              <a:t>A U (B U C) = (A U B) U C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2967</TotalTime>
  <Words>222</Words>
  <Application>Microsoft Office PowerPoint</Application>
  <PresentationFormat>On-screen Show (4:3)</PresentationFormat>
  <Paragraphs>82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Cambria Math</vt:lpstr>
      <vt:lpstr>Symbol</vt:lpstr>
      <vt:lpstr>Office Theme</vt:lpstr>
      <vt:lpstr>Equation</vt:lpstr>
      <vt:lpstr>MathType 6.0 Equation</vt:lpstr>
      <vt:lpstr>Chapter 1: Outcomes, Events, and Sample Spaces</vt:lpstr>
      <vt:lpstr>Notation</vt:lpstr>
      <vt:lpstr>Part 1</vt:lpstr>
      <vt:lpstr>Objectives (1)</vt:lpstr>
      <vt:lpstr>Objectives (2)</vt:lpstr>
      <vt:lpstr>Set Notation</vt:lpstr>
      <vt:lpstr>Venn Diagrams</vt:lpstr>
      <vt:lpstr>Set Theory</vt:lpstr>
      <vt:lpstr>Set Theory: Laws</vt:lpstr>
      <vt:lpstr>DeMorgan’s Laws</vt:lpstr>
      <vt:lpstr>Cartesian Product</vt:lpstr>
    </vt:vector>
  </TitlesOfParts>
  <Company>Purdue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 1.1 De Moargan’s Laws</dc:title>
  <dc:creator>lfindsen</dc:creator>
  <cp:lastModifiedBy>Leonore Anne Findsen</cp:lastModifiedBy>
  <cp:revision>152</cp:revision>
  <dcterms:created xsi:type="dcterms:W3CDTF">2010-01-11T21:36:57Z</dcterms:created>
  <dcterms:modified xsi:type="dcterms:W3CDTF">2016-01-12T20:29:00Z</dcterms:modified>
</cp:coreProperties>
</file>