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4" r:id="rId9"/>
    <p:sldId id="266" r:id="rId10"/>
    <p:sldId id="26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94660" autoAdjust="0"/>
  </p:normalViewPr>
  <p:slideViewPr>
    <p:cSldViewPr>
      <p:cViewPr varScale="1">
        <p:scale>
          <a:sx n="85" d="100"/>
          <a:sy n="85" d="100"/>
        </p:scale>
        <p:origin x="4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06779-51F5-4978-99F7-B6A7194B888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67B7B1B-E0FB-446B-B95C-9E7BBFF54306}">
      <dgm:prSet phldrT="[Text]" custT="1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sz="3200" dirty="0" smtClean="0"/>
            <a:t>A</a:t>
          </a:r>
          <a:endParaRPr lang="en-US" sz="3200" dirty="0"/>
        </a:p>
      </dgm:t>
    </dgm:pt>
    <dgm:pt modelId="{8618DBF3-9E89-4440-BEDE-6A04ADE365EC}" type="parTrans" cxnId="{363FE7E5-CBCC-4DF0-ACC9-FAA1333B9FC4}">
      <dgm:prSet/>
      <dgm:spPr/>
      <dgm:t>
        <a:bodyPr/>
        <a:lstStyle/>
        <a:p>
          <a:endParaRPr lang="en-US"/>
        </a:p>
      </dgm:t>
    </dgm:pt>
    <dgm:pt modelId="{37DEB36F-2E92-4DCD-A7C1-CA490B6CD5B7}" type="sibTrans" cxnId="{363FE7E5-CBCC-4DF0-ACC9-FAA1333B9FC4}">
      <dgm:prSet/>
      <dgm:spPr/>
      <dgm:t>
        <a:bodyPr/>
        <a:lstStyle/>
        <a:p>
          <a:endParaRPr lang="en-US"/>
        </a:p>
      </dgm:t>
    </dgm:pt>
    <dgm:pt modelId="{0D969BF2-C3E7-4E52-84C3-45E8AE81F226}" type="pres">
      <dgm:prSet presAssocID="{F8406779-51F5-4978-99F7-B6A7194B8882}" presName="compositeShape" presStyleCnt="0">
        <dgm:presLayoutVars>
          <dgm:chMax val="7"/>
          <dgm:dir/>
          <dgm:resizeHandles val="exact"/>
        </dgm:presLayoutVars>
      </dgm:prSet>
      <dgm:spPr/>
    </dgm:pt>
    <dgm:pt modelId="{A3A6F7C2-9D68-4E66-BA99-998A26CB696B}" type="pres">
      <dgm:prSet presAssocID="{E67B7B1B-E0FB-446B-B95C-9E7BBFF54306}" presName="circ1TxSh" presStyleLbl="vennNode1" presStyleIdx="0" presStyleCnt="1" custScaleX="52500" custScaleY="48750"/>
      <dgm:spPr/>
    </dgm:pt>
  </dgm:ptLst>
  <dgm:cxnLst>
    <dgm:cxn modelId="{FB4B002E-1FFE-4E60-95F9-CAF4336956AA}" type="presOf" srcId="{E67B7B1B-E0FB-446B-B95C-9E7BBFF54306}" destId="{A3A6F7C2-9D68-4E66-BA99-998A26CB696B}" srcOrd="0" destOrd="0" presId="urn:microsoft.com/office/officeart/2005/8/layout/venn1"/>
    <dgm:cxn modelId="{363FE7E5-CBCC-4DF0-ACC9-FAA1333B9FC4}" srcId="{F8406779-51F5-4978-99F7-B6A7194B8882}" destId="{E67B7B1B-E0FB-446B-B95C-9E7BBFF54306}" srcOrd="0" destOrd="0" parTransId="{8618DBF3-9E89-4440-BEDE-6A04ADE365EC}" sibTransId="{37DEB36F-2E92-4DCD-A7C1-CA490B6CD5B7}"/>
    <dgm:cxn modelId="{A37FECD0-5891-4098-B92A-D2CCD8B5DEF9}" type="presOf" srcId="{F8406779-51F5-4978-99F7-B6A7194B8882}" destId="{0D969BF2-C3E7-4E52-84C3-45E8AE81F226}" srcOrd="0" destOrd="0" presId="urn:microsoft.com/office/officeart/2005/8/layout/venn1"/>
    <dgm:cxn modelId="{75F5981D-3C61-45C8-96AE-CA5F224515C9}" type="presParOf" srcId="{0D969BF2-C3E7-4E52-84C3-45E8AE81F226}" destId="{A3A6F7C2-9D68-4E66-BA99-998A26CB696B}" srcOrd="0" destOrd="0" presId="urn:microsoft.com/office/officeart/2005/8/layout/venn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6F7C2-9D68-4E66-BA99-998A26CB696B}">
      <dsp:nvSpPr>
        <dsp:cNvPr id="0" name=""/>
        <dsp:cNvSpPr/>
      </dsp:nvSpPr>
      <dsp:spPr>
        <a:xfrm>
          <a:off x="1300162" y="813593"/>
          <a:ext cx="1666875" cy="1547812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</a:t>
          </a:r>
          <a:endParaRPr lang="en-US" sz="3200" kern="1200" dirty="0"/>
        </a:p>
      </dsp:txBody>
      <dsp:txXfrm>
        <a:off x="1544270" y="1040265"/>
        <a:ext cx="1178659" cy="1094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5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3EAB-EFEA-4875-804C-911F1AE3F8D5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1DBC-04C1-49C2-BBEC-297130287EE7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D498-C79B-446A-BA23-8E9B3C50A735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5AAA-1E6E-44EC-99B2-6365473E2299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FDA5-2FE4-4C91-9B7A-A2829B0A49FC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69A3-C87E-4566-9134-665EE2CEADEC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783-20A5-42FB-985A-CDB46921970B}" type="datetime1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F9C2-F8FB-4F8E-91F7-2E0588A59508}" type="datetime1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BDCD-7294-4968-AEA6-1AD0CB313AE3}" type="datetime1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2A52-FE5B-4175-9EB3-E6DFA59BF791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CA48-DD18-4C21-933B-F6A14B6F96B6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68C7-05EA-45B7-AA74-A94D988EF4C5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www.texample.net/media/tikz/examples/PDF/set-operations-illustrated-with-venn-diagrams.pdf" TargetMode="Externa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1: Outcomes, Events, and Sample Spaces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430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971800" y="6324600"/>
            <a:ext cx="468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http://www.thescientificcartoonist.com/?p=102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886200" y="25908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3612931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35814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72304" y="3288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8424" y="3243599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5300" y="221957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22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Theorem </a:t>
            </a:r>
            <a:r>
              <a:rPr lang="en-US" dirty="0" smtClean="0"/>
              <a:t>1.23 </a:t>
            </a:r>
            <a:r>
              <a:rPr lang="en-US" dirty="0" err="1" smtClean="0"/>
              <a:t>DeMorgan’s</a:t>
            </a:r>
            <a:r>
              <a:rPr lang="en-US" dirty="0" smtClean="0"/>
              <a:t> first law</a:t>
            </a:r>
          </a:p>
          <a:p>
            <a:pPr marL="0" indent="0">
              <a:buNone/>
            </a:pPr>
            <a:r>
              <a:rPr lang="en-US" dirty="0" smtClean="0"/>
              <a:t>    For a finite or infinite collection of events,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                              (A U B)</a:t>
            </a:r>
            <a:r>
              <a:rPr lang="en-US" baseline="30000" dirty="0" smtClean="0"/>
              <a:t>C</a:t>
            </a:r>
            <a:r>
              <a:rPr lang="en-US" dirty="0" smtClean="0"/>
              <a:t> = A</a:t>
            </a:r>
            <a:r>
              <a:rPr lang="en-US" baseline="30000" dirty="0" smtClean="0"/>
              <a:t>C</a:t>
            </a:r>
            <a:r>
              <a:rPr lang="en-US" dirty="0" smtClean="0"/>
              <a:t> ∩ B</a:t>
            </a:r>
            <a:r>
              <a:rPr lang="en-US" baseline="30000" dirty="0" smtClean="0"/>
              <a:t>C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Theorem </a:t>
            </a:r>
            <a:r>
              <a:rPr lang="en-US" dirty="0" smtClean="0"/>
              <a:t>1.24 </a:t>
            </a:r>
            <a:r>
              <a:rPr lang="en-US" dirty="0" err="1"/>
              <a:t>DeMorgan’s</a:t>
            </a:r>
            <a:r>
              <a:rPr lang="en-US" dirty="0"/>
              <a:t> </a:t>
            </a:r>
            <a:r>
              <a:rPr lang="en-US" dirty="0" smtClean="0"/>
              <a:t>second law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For a finite or infinite collection of events,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(A ∩ B)</a:t>
            </a:r>
            <a:r>
              <a:rPr lang="en-US" baseline="30000" dirty="0" smtClean="0"/>
              <a:t>C</a:t>
            </a:r>
            <a:r>
              <a:rPr lang="en-US" dirty="0" smtClean="0"/>
              <a:t> = A</a:t>
            </a:r>
            <a:r>
              <a:rPr lang="en-US" baseline="30000" dirty="0" smtClean="0"/>
              <a:t>C</a:t>
            </a:r>
            <a:r>
              <a:rPr lang="en-US" dirty="0" smtClean="0"/>
              <a:t> U B</a:t>
            </a:r>
            <a:r>
              <a:rPr lang="en-US" baseline="30000" dirty="0" smtClean="0"/>
              <a:t>C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50545"/>
              </p:ext>
            </p:extLst>
          </p:nvPr>
        </p:nvGraphicFramePr>
        <p:xfrm>
          <a:off x="460022" y="2286000"/>
          <a:ext cx="27940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3" imgW="2793960" imgH="1307880" progId="Equation.DSMT4">
                  <p:embed/>
                </p:oleObj>
              </mc:Choice>
              <mc:Fallback>
                <p:oleObj name="Equation" r:id="rId3" imgW="27939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022" y="2286000"/>
                        <a:ext cx="2794000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48631"/>
              </p:ext>
            </p:extLst>
          </p:nvPr>
        </p:nvGraphicFramePr>
        <p:xfrm>
          <a:off x="465666" y="4717344"/>
          <a:ext cx="27940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5" imgW="2793960" imgH="1307880" progId="Equation.DSMT4">
                  <p:embed/>
                </p:oleObj>
              </mc:Choice>
              <mc:Fallback>
                <p:oleObj name="Equation" r:id="rId5" imgW="27939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666" y="4717344"/>
                        <a:ext cx="2794000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possible combinations.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= {1,2}	A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= {</a:t>
            </a:r>
            <a:r>
              <a:rPr lang="en-US" dirty="0" err="1" smtClean="0"/>
              <a:t>a,b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X A</a:t>
            </a:r>
            <a:r>
              <a:rPr lang="en-US" baseline="-25000" dirty="0" smtClean="0"/>
              <a:t>2</a:t>
            </a:r>
            <a:r>
              <a:rPr lang="en-US" dirty="0" smtClean="0"/>
              <a:t> = {(1,a), (1,b), (2,a), 2,b)}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491013"/>
              </p:ext>
            </p:extLst>
          </p:nvPr>
        </p:nvGraphicFramePr>
        <p:xfrm>
          <a:off x="533400" y="2209800"/>
          <a:ext cx="6851006" cy="1108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3136900" imgH="520700" progId="Equation.DSMT4">
                  <p:embed/>
                </p:oleObj>
              </mc:Choice>
              <mc:Fallback>
                <p:oleObj name="Equation" r:id="rId3" imgW="3136900" imgH="520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6851006" cy="1108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59047"/>
              </p:ext>
            </p:extLst>
          </p:nvPr>
        </p:nvGraphicFramePr>
        <p:xfrm>
          <a:off x="1546578" y="1570514"/>
          <a:ext cx="6096000" cy="2316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5181600"/>
              </a:tblGrid>
              <a:tr h="14732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Integers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Natural</a:t>
                      </a:r>
                      <a:r>
                        <a:rPr lang="en-US" sz="3200" baseline="0" dirty="0" smtClean="0"/>
                        <a:t> numbers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Real Numbers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Fractions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184765"/>
              </p:ext>
            </p:extLst>
          </p:nvPr>
        </p:nvGraphicFramePr>
        <p:xfrm>
          <a:off x="1775178" y="1694003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304560" imgH="330120" progId="Equation.DSMT4">
                  <p:embed/>
                </p:oleObj>
              </mc:Choice>
              <mc:Fallback>
                <p:oleObj name="Equation" r:id="rId3" imgW="3045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5178" y="1694003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360164"/>
              </p:ext>
            </p:extLst>
          </p:nvPr>
        </p:nvGraphicFramePr>
        <p:xfrm>
          <a:off x="1778000" y="2267744"/>
          <a:ext cx="330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330120" imgH="342720" progId="Equation.DSMT4">
                  <p:embed/>
                </p:oleObj>
              </mc:Choice>
              <mc:Fallback>
                <p:oleObj name="Equation" r:id="rId5" imgW="3301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0" y="2267744"/>
                        <a:ext cx="3302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365103"/>
              </p:ext>
            </p:extLst>
          </p:nvPr>
        </p:nvGraphicFramePr>
        <p:xfrm>
          <a:off x="1778000" y="2854185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330120" imgH="330120" progId="Equation.DSMT4">
                  <p:embed/>
                </p:oleObj>
              </mc:Choice>
              <mc:Fallback>
                <p:oleObj name="Equation" r:id="rId7" imgW="3301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8000" y="2854185"/>
                        <a:ext cx="330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326133"/>
              </p:ext>
            </p:extLst>
          </p:nvPr>
        </p:nvGraphicFramePr>
        <p:xfrm>
          <a:off x="1794934" y="3461793"/>
          <a:ext cx="342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342720" imgH="406080" progId="Equation.DSMT4">
                  <p:embed/>
                </p:oleObj>
              </mc:Choice>
              <mc:Fallback>
                <p:oleObj name="Equation" r:id="rId9" imgW="3427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94934" y="3461793"/>
                        <a:ext cx="3429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34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this part is about</a:t>
            </a:r>
          </a:p>
          <a:p>
            <a:r>
              <a:rPr lang="en-US" dirty="0" smtClean="0"/>
              <a:t>Objectives for the part</a:t>
            </a:r>
          </a:p>
          <a:p>
            <a:r>
              <a:rPr lang="en-US" dirty="0" smtClean="0"/>
              <a:t>Math Skills</a:t>
            </a:r>
          </a:p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7"/>
            <a:ext cx="8229600" cy="1143000"/>
          </a:xfrm>
        </p:spPr>
        <p:txBody>
          <a:bodyPr/>
          <a:lstStyle/>
          <a:p>
            <a:r>
              <a:rPr lang="en-US" dirty="0" smtClean="0"/>
              <a:t>Objectives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868"/>
            <a:ext cx="8229600" cy="49492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basic terms related to probability and events.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proper set notation for events.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Characterize the possible outcomes, when something random occurs.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events into which outcomes can be grouped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probabilities to events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/>
              <a:t>Perform calculations using probability rules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Calculate whether two or more events are independent.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Calculate the probability of an event occurring, given that another event occurred.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Calculate the conditional probability of an event using Bayes’ Theorem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8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𝑡h𝑖𝑛𝑔𝑠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𝑡h𝑒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𝑠𝑒𝑡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𝑐𝑜𝑛𝑑𝑖𝑡𝑖𝑜𝑛𝑠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𝑡h𝑒𝑠𝑒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𝑡h𝑖𝑛𝑔𝑠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Subset: part of a set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x </a:t>
                </a:r>
                <a:r>
                  <a:rPr lang="en-US" dirty="0" smtClean="0">
                    <a:sym typeface="Symbol" panose="05050102010706020507" pitchFamily="18" charset="2"/>
                  </a:rPr>
                  <a:t> A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way to describe 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11639552"/>
              </p:ext>
            </p:extLst>
          </p:nvPr>
        </p:nvGraphicFramePr>
        <p:xfrm>
          <a:off x="2133600" y="2667000"/>
          <a:ext cx="42672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362200" y="28194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i="1" dirty="0" smtClean="0"/>
              <a:t>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851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82" y="0"/>
            <a:ext cx="8229600" cy="1143000"/>
          </a:xfrm>
        </p:spPr>
        <p:txBody>
          <a:bodyPr/>
          <a:lstStyle/>
          <a:p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 descr="http://revisionworld.com/sites/revisionworld.com/files/imce/un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60" y="1115206"/>
            <a:ext cx="33718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revisionworld.com/sites/revisionworld.com/files/imce/intersec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223" y="1119968"/>
            <a:ext cx="33528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revisionworld.com/sites/revisionworld.com/files/imce/complemen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18" y="3933824"/>
            <a:ext cx="33528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et operations illustrated with Venn diagrams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0" t="62400"/>
          <a:stretch/>
        </p:blipFill>
        <p:spPr bwMode="auto">
          <a:xfrm>
            <a:off x="5102894" y="4139685"/>
            <a:ext cx="24003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367" y="3228783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Union: A U B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20" y="3228783"/>
            <a:ext cx="3314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Intersection: A ∩ B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34172" y="5955820"/>
            <a:ext cx="2930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Complement: A</a:t>
            </a:r>
            <a:r>
              <a:rPr lang="en-US" sz="3200" baseline="30000" dirty="0" smtClean="0"/>
              <a:t>C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36761" y="5955820"/>
            <a:ext cx="2551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Setminus</a:t>
            </a:r>
            <a:r>
              <a:rPr lang="en-US" sz="3200" dirty="0" smtClean="0"/>
              <a:t>: A\B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02135" y="14155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86283" y="141090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30625" y="411425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902135" y="414034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4882464" y="4059260"/>
            <a:ext cx="2762263" cy="1650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Theory: </a:t>
            </a:r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Let </a:t>
            </a:r>
            <a:r>
              <a:rPr lang="en-US" dirty="0"/>
              <a:t>A, B, and C be subsets of </a:t>
            </a:r>
            <a:r>
              <a:rPr lang="en-US" i="1" dirty="0"/>
              <a:t>S</a:t>
            </a:r>
            <a:r>
              <a:rPr lang="en-US" dirty="0"/>
              <a:t>. Then</a:t>
            </a:r>
          </a:p>
          <a:p>
            <a:r>
              <a:rPr lang="en-US" dirty="0" smtClean="0"/>
              <a:t>Distributive </a:t>
            </a:r>
            <a:r>
              <a:rPr lang="en-US" dirty="0"/>
              <a:t>Laws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) A ∩ (B U C) = (A ∩ B) U (A ∩ C)</a:t>
            </a:r>
          </a:p>
          <a:p>
            <a:pPr>
              <a:buNone/>
            </a:pPr>
            <a:r>
              <a:rPr lang="en-US" dirty="0"/>
              <a:t>	b) A U (B ∩ C) = (A U B) ∩ (A U 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Commutative Laws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) A ∩ B = B ∩ 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</a:t>
            </a:r>
            <a:r>
              <a:rPr lang="en-US" dirty="0"/>
              <a:t>) A U B = B U A</a:t>
            </a:r>
          </a:p>
          <a:p>
            <a:r>
              <a:rPr lang="en-US" dirty="0" smtClean="0"/>
              <a:t>Associative Laws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a) </a:t>
            </a:r>
            <a:r>
              <a:rPr lang="en-US" dirty="0" smtClean="0"/>
              <a:t>A ∩ (B ∩ C) = (A ∩ B) ∩ 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b) </a:t>
            </a:r>
            <a:r>
              <a:rPr lang="en-US" dirty="0" smtClean="0"/>
              <a:t>A U (B U C) = (A U B) U 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222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Office Theme</vt:lpstr>
      <vt:lpstr>Equation</vt:lpstr>
      <vt:lpstr>MathType 6.0 Equation</vt:lpstr>
      <vt:lpstr>Chapter 1: Outcomes, Events, and Sample Spaces</vt:lpstr>
      <vt:lpstr>Notation</vt:lpstr>
      <vt:lpstr>Part 1</vt:lpstr>
      <vt:lpstr>Objectives (1)</vt:lpstr>
      <vt:lpstr>Objectives (2)</vt:lpstr>
      <vt:lpstr>Set Notation</vt:lpstr>
      <vt:lpstr>Venn Diagrams</vt:lpstr>
      <vt:lpstr>Set Theory</vt:lpstr>
      <vt:lpstr>Set Theory: Laws</vt:lpstr>
      <vt:lpstr>DeMorgan’s Laws</vt:lpstr>
      <vt:lpstr>Cartesian Product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152</cp:revision>
  <dcterms:created xsi:type="dcterms:W3CDTF">2010-01-11T21:36:57Z</dcterms:created>
  <dcterms:modified xsi:type="dcterms:W3CDTF">2016-01-12T20:29:00Z</dcterms:modified>
</cp:coreProperties>
</file>